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4" r:id="rId4"/>
    <p:sldId id="265" r:id="rId5"/>
    <p:sldId id="258" r:id="rId6"/>
    <p:sldId id="259" r:id="rId7"/>
    <p:sldId id="260" r:id="rId8"/>
    <p:sldId id="261" r:id="rId9"/>
    <p:sldId id="263" r:id="rId10"/>
    <p:sldId id="267" r:id="rId11"/>
    <p:sldId id="268" r:id="rId12"/>
    <p:sldId id="266" r:id="rId13"/>
    <p:sldId id="269" r:id="rId14"/>
    <p:sldId id="270" r:id="rId15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awai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96" y="-8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B1774669-B033-43A7-B053-2B1757CDF679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5" name="Group 7"/>
          <p:cNvGrpSpPr>
            <a:grpSpLocks/>
          </p:cNvGrpSpPr>
          <p:nvPr/>
        </p:nvGrpSpPr>
        <p:grpSpPr bwMode="auto">
          <a:xfrm>
            <a:off x="0" y="0"/>
            <a:ext cx="9148763" cy="6856413"/>
            <a:chOff x="0" y="0"/>
            <a:chExt cx="5763" cy="4319"/>
          </a:xfrm>
        </p:grpSpPr>
        <p:sp>
          <p:nvSpPr>
            <p:cNvPr id="2050" name="Rectangle 2"/>
            <p:cNvSpPr>
              <a:spLocks noChangeArrowheads="1"/>
            </p:cNvSpPr>
            <p:nvPr/>
          </p:nvSpPr>
          <p:spPr bwMode="ltGray">
            <a:xfrm>
              <a:off x="0" y="0"/>
              <a:ext cx="528" cy="4319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000000">
                    <a:gamma/>
                    <a:tint val="0"/>
                    <a:invGamma/>
                  </a:srgbClr>
                </a:gs>
                <a:gs pos="100000">
                  <a:srgbClr val="0000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TT"/>
            </a:p>
          </p:txBody>
        </p:sp>
        <p:sp>
          <p:nvSpPr>
            <p:cNvPr id="2051" name="Line 3"/>
            <p:cNvSpPr>
              <a:spLocks noChangeShapeType="1"/>
            </p:cNvSpPr>
            <p:nvPr/>
          </p:nvSpPr>
          <p:spPr bwMode="ltGray">
            <a:xfrm>
              <a:off x="0" y="231"/>
              <a:ext cx="5760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TT"/>
            </a:p>
          </p:txBody>
        </p:sp>
        <p:sp>
          <p:nvSpPr>
            <p:cNvPr id="2052" name="Line 4"/>
            <p:cNvSpPr>
              <a:spLocks noChangeShapeType="1"/>
            </p:cNvSpPr>
            <p:nvPr/>
          </p:nvSpPr>
          <p:spPr bwMode="auto">
            <a:xfrm>
              <a:off x="0" y="285"/>
              <a:ext cx="57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TT"/>
            </a:p>
          </p:txBody>
        </p:sp>
        <p:sp>
          <p:nvSpPr>
            <p:cNvPr id="2053" name="Line 5"/>
            <p:cNvSpPr>
              <a:spLocks noChangeShapeType="1"/>
            </p:cNvSpPr>
            <p:nvPr/>
          </p:nvSpPr>
          <p:spPr bwMode="auto">
            <a:xfrm>
              <a:off x="0" y="3972"/>
              <a:ext cx="57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TT"/>
            </a:p>
          </p:txBody>
        </p:sp>
        <p:sp>
          <p:nvSpPr>
            <p:cNvPr id="2054" name="Line 6"/>
            <p:cNvSpPr>
              <a:spLocks noChangeShapeType="1"/>
            </p:cNvSpPr>
            <p:nvPr/>
          </p:nvSpPr>
          <p:spPr bwMode="ltGray">
            <a:xfrm>
              <a:off x="0" y="4044"/>
              <a:ext cx="5763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TT"/>
            </a:p>
          </p:txBody>
        </p:sp>
      </p:grpSp>
      <p:sp>
        <p:nvSpPr>
          <p:cNvPr id="2056" name="Rectangle 8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52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8CB96500-013C-4C9D-A991-A4CA72234129}" type="datetime3">
              <a:rPr lang="en-GB"/>
              <a:pPr/>
              <a:t>30 June, 2011</a:t>
            </a:fld>
            <a:endParaRPr lang="en-GB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5641F9E-D785-4722-A058-2843DE54BF9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BE6904-E327-4180-BAC6-8B180172E358}" type="datetime3">
              <a:rPr lang="en-GB"/>
              <a:pPr/>
              <a:t>30 June, 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855341-04D1-4657-99FF-796E2972B4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5D5A9B-E5CE-44F4-95F7-8AB2C707EC4F}" type="datetime3">
              <a:rPr lang="en-GB"/>
              <a:pPr/>
              <a:t>30 June, 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927476-D404-4647-81AE-EC3A5D89708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3CEECB-4D73-4E4C-9EA1-695EED726135}" type="datetime3">
              <a:rPr lang="en-GB"/>
              <a:pPr/>
              <a:t>30 June, 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A8F30B-9D5C-4127-87F3-314DCD9D8BF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7CCAAE-CC32-4924-8068-4444159C0F46}" type="datetime3">
              <a:rPr lang="en-GB"/>
              <a:pPr/>
              <a:t>30 June, 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9C986F-BDF0-4778-B766-0D32B40A807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D780F4-8A4C-49F7-9AF4-AFACBBE987F0}" type="datetime3">
              <a:rPr lang="en-GB"/>
              <a:pPr/>
              <a:t>30 June, 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D9C45C-6FC8-459E-AD3D-470DAD2EEE8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937B50-2ADB-4234-96D0-DA8B172B27AD}" type="datetime3">
              <a:rPr lang="en-GB"/>
              <a:pPr/>
              <a:t>30 June, 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BA8867-BE92-49B9-A09C-EABFF587EF5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1B083B-BB07-4E0A-9234-EDA8322A8678}" type="datetime3">
              <a:rPr lang="en-GB"/>
              <a:pPr/>
              <a:t>30 June, 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70AE41-6AE5-4E6C-BD39-4895A583BFB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E7DD28-3439-4321-AE8F-40570C9A9759}" type="datetime3">
              <a:rPr lang="en-GB"/>
              <a:pPr/>
              <a:t>30 June, 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1C5C03-5260-41A7-B514-C6CFF2D6A86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D00AB2-64C5-4A43-B45E-68347BC905CE}" type="datetime3">
              <a:rPr lang="en-GB"/>
              <a:pPr/>
              <a:t>30 June, 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CD5004-918E-4BD3-BA1D-4EEF5182559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T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AC6C6F-27A4-40BE-B767-9F264B03C4BE}" type="datetime3">
              <a:rPr lang="en-GB"/>
              <a:pPr/>
              <a:t>30 June, 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054E2F-E5B6-4C85-9C8F-237F1101802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0" y="0"/>
            <a:ext cx="9148763" cy="6856413"/>
            <a:chOff x="0" y="0"/>
            <a:chExt cx="5763" cy="4319"/>
          </a:xfrm>
        </p:grpSpPr>
        <p:sp>
          <p:nvSpPr>
            <p:cNvPr id="1026" name="Rectangle 2"/>
            <p:cNvSpPr>
              <a:spLocks noChangeArrowheads="1"/>
            </p:cNvSpPr>
            <p:nvPr/>
          </p:nvSpPr>
          <p:spPr bwMode="ltGray">
            <a:xfrm>
              <a:off x="0" y="0"/>
              <a:ext cx="528" cy="4319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000000">
                    <a:gamma/>
                    <a:tint val="0"/>
                    <a:invGamma/>
                  </a:srgbClr>
                </a:gs>
                <a:gs pos="100000">
                  <a:srgbClr val="0000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TT"/>
            </a:p>
          </p:txBody>
        </p:sp>
        <p:sp>
          <p:nvSpPr>
            <p:cNvPr id="1027" name="Line 3"/>
            <p:cNvSpPr>
              <a:spLocks noChangeShapeType="1"/>
            </p:cNvSpPr>
            <p:nvPr/>
          </p:nvSpPr>
          <p:spPr bwMode="ltGray">
            <a:xfrm>
              <a:off x="0" y="231"/>
              <a:ext cx="5763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TT"/>
            </a:p>
          </p:txBody>
        </p:sp>
        <p:sp>
          <p:nvSpPr>
            <p:cNvPr id="1028" name="Line 4"/>
            <p:cNvSpPr>
              <a:spLocks noChangeShapeType="1"/>
            </p:cNvSpPr>
            <p:nvPr/>
          </p:nvSpPr>
          <p:spPr bwMode="black">
            <a:xfrm>
              <a:off x="0" y="285"/>
              <a:ext cx="57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TT"/>
            </a:p>
          </p:txBody>
        </p:sp>
        <p:sp>
          <p:nvSpPr>
            <p:cNvPr id="1029" name="Line 5"/>
            <p:cNvSpPr>
              <a:spLocks noChangeShapeType="1"/>
            </p:cNvSpPr>
            <p:nvPr/>
          </p:nvSpPr>
          <p:spPr bwMode="black">
            <a:xfrm>
              <a:off x="0" y="3972"/>
              <a:ext cx="57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TT"/>
            </a:p>
          </p:txBody>
        </p:sp>
        <p:sp>
          <p:nvSpPr>
            <p:cNvPr id="1030" name="Line 6"/>
            <p:cNvSpPr>
              <a:spLocks noChangeShapeType="1"/>
            </p:cNvSpPr>
            <p:nvPr/>
          </p:nvSpPr>
          <p:spPr bwMode="ltGray">
            <a:xfrm>
              <a:off x="0" y="4044"/>
              <a:ext cx="5763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TT"/>
            </a:p>
          </p:txBody>
        </p:sp>
      </p:grpSp>
      <p:sp>
        <p:nvSpPr>
          <p:cNvPr id="103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fld id="{3DBE77C0-B882-4E96-B266-52BA4AF8BD92}" type="datetime3">
              <a:rPr lang="en-GB"/>
              <a:pPr/>
              <a:t>30 June, 2011</a:t>
            </a:fld>
            <a:endParaRPr lang="en-GB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3992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endParaRPr lang="en-GB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fld id="{E088DC79-F7BB-4BE9-8016-8EA25BA752DE}" type="slidenum">
              <a:rPr lang="en-GB"/>
              <a:pPr/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ibltt.com/index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ibltt.com/index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ibltt.com/index.ht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ibltt.com/index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ibltt.com/index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ibltt.com/index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ibltt.com/index.ht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hyperlink" Target="http://www.ibltt.com/index.htm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png"/><Relationship Id="rId4" Type="http://schemas.openxmlformats.org/officeDocument/2006/relationships/hyperlink" Target="http://www.ibltt.com/index.htm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png"/><Relationship Id="rId4" Type="http://schemas.openxmlformats.org/officeDocument/2006/relationships/hyperlink" Target="http://www.ibltt.com/index.htm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ibltt.com/index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What Foreign Exchange Risk?</a:t>
            </a:r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Creating an Environment for Boosting Investor Confidence: </a:t>
            </a:r>
          </a:p>
          <a:p>
            <a:r>
              <a:rPr lang="en-US" i="1"/>
              <a:t>A Practitioner’s Perspective</a:t>
            </a:r>
            <a:endParaRPr lang="en-GB" i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4FC9-730F-4CC6-B45E-13603A7B040C}" type="datetime3">
              <a:rPr lang="en-GB"/>
              <a:pPr/>
              <a:t>30 June, 2011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60CA9-7622-492D-A8D2-84C2DE5ABC6D}" type="slidenum">
              <a:rPr lang="en-GB"/>
              <a:pPr/>
              <a:t>10</a:t>
            </a:fld>
            <a:endParaRPr lang="en-GB"/>
          </a:p>
        </p:txBody>
      </p:sp>
      <p:pic>
        <p:nvPicPr>
          <p:cNvPr id="28677" name="Picture 5" descr="Intercommercial Bank Limited">
            <a:hlinkClick r:id="rId2" tooltip="IBL Homepag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6400800"/>
            <a:ext cx="2743200" cy="457200"/>
          </a:xfrm>
          <a:prstGeom prst="rect">
            <a:avLst/>
          </a:prstGeom>
          <a:noFill/>
        </p:spPr>
      </p:pic>
      <p:pic>
        <p:nvPicPr>
          <p:cNvPr id="2867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0"/>
            <a:ext cx="82296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F4DED-F76B-46CE-A225-FCE560E28E11}" type="datetime3">
              <a:rPr lang="en-GB"/>
              <a:pPr/>
              <a:t>30 June, 2011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4121C-8E85-436E-B8AF-E51B9E29B60B}" type="slidenum">
              <a:rPr lang="en-GB"/>
              <a:pPr/>
              <a:t>11</a:t>
            </a:fld>
            <a:endParaRPr lang="en-GB"/>
          </a:p>
        </p:txBody>
      </p:sp>
      <p:pic>
        <p:nvPicPr>
          <p:cNvPr id="29700" name="Picture 4" descr="Intercommercial Bank Limited">
            <a:hlinkClick r:id="rId2" tooltip="IBL Homepag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6400800"/>
            <a:ext cx="2743200" cy="457200"/>
          </a:xfrm>
          <a:prstGeom prst="rect">
            <a:avLst/>
          </a:prstGeom>
          <a:noFill/>
        </p:spPr>
      </p:pic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0"/>
            <a:ext cx="8305800" cy="623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66C37-0914-4635-B425-A3E96F74FD2C}" type="datetime3">
              <a:rPr lang="en-GB"/>
              <a:pPr/>
              <a:t>30 June, 2011</a:t>
            </a:fld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418E8-00FB-4C99-8C78-9A2BA578DF76}" type="slidenum">
              <a:rPr lang="en-GB"/>
              <a:pPr/>
              <a:t>12</a:t>
            </a:fld>
            <a:endParaRPr lang="en-GB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Challenges</a:t>
            </a:r>
            <a:endParaRPr lang="en-GB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Managing increasing exchange rate risk</a:t>
            </a:r>
          </a:p>
          <a:p>
            <a:r>
              <a:rPr lang="en-US"/>
              <a:t>Heightened competition for scarce dollars</a:t>
            </a:r>
          </a:p>
          <a:p>
            <a:r>
              <a:rPr lang="en-US"/>
              <a:t>The allocation problem</a:t>
            </a:r>
          </a:p>
          <a:p>
            <a:r>
              <a:rPr lang="en-US"/>
              <a:t>Managing the increased speculation</a:t>
            </a:r>
          </a:p>
          <a:p>
            <a:r>
              <a:rPr lang="en-US"/>
              <a:t>Maintaining stable exchange rate</a:t>
            </a:r>
          </a:p>
          <a:p>
            <a:endParaRPr lang="en-GB"/>
          </a:p>
        </p:txBody>
      </p:sp>
      <p:pic>
        <p:nvPicPr>
          <p:cNvPr id="26628" name="Picture 4" descr="Intercommercial Bank Limited">
            <a:hlinkClick r:id="rId2" tooltip="IBL Homepag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6400800"/>
            <a:ext cx="2743200" cy="45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21495-B3C4-4752-BA09-8F89E9CD776E}" type="datetime3">
              <a:rPr lang="en-GB"/>
              <a:pPr/>
              <a:t>30 June, 2011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11FBD-DFFB-49EE-BAC6-B34DFBF0AEBF}" type="slidenum">
              <a:rPr lang="en-GB"/>
              <a:pPr/>
              <a:t>13</a:t>
            </a:fld>
            <a:endParaRPr lang="en-GB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needed?</a:t>
            </a:r>
            <a:endParaRPr lang="en-GB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Need for greater transparency</a:t>
            </a:r>
          </a:p>
          <a:p>
            <a:r>
              <a:rPr lang="en-US"/>
              <a:t>Development of the Forward Exchange and derivative market</a:t>
            </a:r>
          </a:p>
          <a:p>
            <a:r>
              <a:rPr lang="en-US"/>
              <a:t>Move to a more decentralized dealer market</a:t>
            </a:r>
          </a:p>
          <a:p>
            <a:r>
              <a:rPr lang="en-US"/>
              <a:t>Collaboration between regional banks to unblock cash-flows and support trade 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TT" sz="7200" dirty="0" smtClean="0"/>
              <a:t>Thank You</a:t>
            </a:r>
            <a:endParaRPr lang="en-TT" sz="7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EECB-4D73-4E4C-9EA1-695EED726135}" type="datetime3">
              <a:rPr lang="en-GB" smtClean="0"/>
              <a:pPr/>
              <a:t>30 June, 2011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8F30B-9D5C-4127-87F3-314DCD9D8BF4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888CB-D445-4250-BED7-4455A71102E8}" type="datetime3">
              <a:rPr lang="en-GB"/>
              <a:pPr/>
              <a:t>30 June, 2011</a:t>
            </a:fld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01D6B-8C49-4812-B6EF-46749B2448C8}" type="slidenum">
              <a:rPr lang="en-GB"/>
              <a:pPr/>
              <a:t>2</a:t>
            </a:fld>
            <a:endParaRPr lang="en-GB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Objectives</a:t>
            </a:r>
            <a:endParaRPr lang="en-GB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Examine some key market characteristics</a:t>
            </a:r>
          </a:p>
          <a:p>
            <a:endParaRPr lang="en-US"/>
          </a:p>
          <a:p>
            <a:r>
              <a:rPr lang="en-US"/>
              <a:t>The nature of Foreign Exchange risk in our market</a:t>
            </a:r>
          </a:p>
          <a:p>
            <a:endParaRPr lang="en-US"/>
          </a:p>
          <a:p>
            <a:r>
              <a:rPr lang="en-US"/>
              <a:t>Suggestions to Improve our attractiveness</a:t>
            </a:r>
          </a:p>
          <a:p>
            <a:endParaRPr lang="en-GB"/>
          </a:p>
        </p:txBody>
      </p:sp>
      <p:pic>
        <p:nvPicPr>
          <p:cNvPr id="6148" name="Picture 4" descr="Intercommercial Bank Limited">
            <a:hlinkClick r:id="rId2" tooltip="IBL Homepag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6400800"/>
            <a:ext cx="2743200" cy="45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FBF6C-11AE-4E17-9D4A-F58FFAB22803}" type="datetime3">
              <a:rPr lang="en-GB"/>
              <a:pPr/>
              <a:t>30 June, 2011</a:t>
            </a:fld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C65D-9E7C-4480-9447-4736D97B02D8}" type="slidenum">
              <a:rPr lang="en-GB"/>
              <a:pPr/>
              <a:t>3</a:t>
            </a:fld>
            <a:endParaRPr lang="en-GB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Market Characteristics</a:t>
            </a:r>
            <a:endParaRPr lang="en-GB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Predominantly centralized spot dealer market</a:t>
            </a:r>
          </a:p>
          <a:p>
            <a:r>
              <a:rPr lang="en-US"/>
              <a:t>Under-developed forward foreign exchange and derivatives market</a:t>
            </a:r>
          </a:p>
          <a:p>
            <a:r>
              <a:rPr lang="en-US"/>
              <a:t>Limited inter-bank trading </a:t>
            </a:r>
          </a:p>
          <a:p>
            <a:r>
              <a:rPr lang="en-US"/>
              <a:t>Sign of the existence of a small parallel market</a:t>
            </a:r>
          </a:p>
        </p:txBody>
      </p:sp>
      <p:pic>
        <p:nvPicPr>
          <p:cNvPr id="24581" name="Picture 5" descr="Intercommercial Bank Limited">
            <a:hlinkClick r:id="rId2" tooltip="IBL Homepag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6400800"/>
            <a:ext cx="2743200" cy="45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5572C-9764-4EBC-9A32-C52F72364030}" type="datetime3">
              <a:rPr lang="en-GB"/>
              <a:pPr/>
              <a:t>30 June, 2011</a:t>
            </a:fld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55B2-06E6-430B-985C-D75B995E0CDD}" type="slidenum">
              <a:rPr lang="en-GB"/>
              <a:pPr/>
              <a:t>4</a:t>
            </a:fld>
            <a:endParaRPr lang="en-GB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Mainly US dollar trade </a:t>
            </a:r>
          </a:p>
          <a:p>
            <a:r>
              <a:rPr lang="en-US"/>
              <a:t>Low market transparency</a:t>
            </a:r>
          </a:p>
          <a:p>
            <a:r>
              <a:rPr lang="en-US"/>
              <a:t>Limited scope for price discovery</a:t>
            </a:r>
          </a:p>
          <a:p>
            <a:r>
              <a:rPr lang="en-US"/>
              <a:t>Significant inter-regional trade</a:t>
            </a:r>
          </a:p>
          <a:p>
            <a:endParaRPr lang="en-US"/>
          </a:p>
          <a:p>
            <a:endParaRPr lang="en-US"/>
          </a:p>
          <a:p>
            <a:endParaRPr lang="en-GB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Key Market Characteristics</a:t>
            </a:r>
            <a:endParaRPr lang="en-GB"/>
          </a:p>
        </p:txBody>
      </p:sp>
      <p:pic>
        <p:nvPicPr>
          <p:cNvPr id="25606" name="Picture 6" descr="Intercommercial Bank Limited">
            <a:hlinkClick r:id="rId2" tooltip="IBL Homepag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6400800"/>
            <a:ext cx="2743200" cy="45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4D054-299F-4058-9752-0D921E4C204A}" type="datetime3">
              <a:rPr lang="en-GB"/>
              <a:pPr/>
              <a:t>30 June, 2011</a:t>
            </a:fld>
            <a:endParaRPr lang="en-GB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C89C8-128E-4F1A-B61A-72526CE3C8D4}" type="slidenum">
              <a:rPr lang="en-GB"/>
              <a:pPr/>
              <a:t>5</a:t>
            </a:fld>
            <a:endParaRPr lang="en-GB"/>
          </a:p>
        </p:txBody>
      </p:sp>
      <p:sp>
        <p:nvSpPr>
          <p:cNvPr id="8218" name="Oval 26"/>
          <p:cNvSpPr>
            <a:spLocks noChangeArrowheads="1"/>
          </p:cNvSpPr>
          <p:nvPr/>
        </p:nvSpPr>
        <p:spPr bwMode="auto">
          <a:xfrm>
            <a:off x="6096000" y="609600"/>
            <a:ext cx="30480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219" name="Oval 27"/>
          <p:cNvSpPr>
            <a:spLocks noChangeArrowheads="1"/>
          </p:cNvSpPr>
          <p:nvPr/>
        </p:nvSpPr>
        <p:spPr bwMode="auto">
          <a:xfrm>
            <a:off x="914400" y="685800"/>
            <a:ext cx="30480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217" name="Oval 25"/>
          <p:cNvSpPr>
            <a:spLocks noChangeArrowheads="1"/>
          </p:cNvSpPr>
          <p:nvPr/>
        </p:nvSpPr>
        <p:spPr bwMode="auto">
          <a:xfrm>
            <a:off x="3429000" y="5029200"/>
            <a:ext cx="30480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216" name="Oval 24"/>
          <p:cNvSpPr>
            <a:spLocks noChangeArrowheads="1"/>
          </p:cNvSpPr>
          <p:nvPr/>
        </p:nvSpPr>
        <p:spPr bwMode="auto">
          <a:xfrm>
            <a:off x="3657600" y="2057400"/>
            <a:ext cx="2590800" cy="2057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TT"/>
          </a:p>
        </p:txBody>
      </p:sp>
      <p:pic>
        <p:nvPicPr>
          <p:cNvPr id="8196" name="Picture 4" descr="Intercommercial Bank Limited">
            <a:hlinkClick r:id="rId2" tooltip="IBL Homepag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6400800"/>
            <a:ext cx="2743200" cy="457200"/>
          </a:xfrm>
          <a:prstGeom prst="rect">
            <a:avLst/>
          </a:prstGeom>
          <a:noFill/>
        </p:spPr>
      </p:pic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3962400" y="2286000"/>
            <a:ext cx="19812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Foreign Exchange Risk</a:t>
            </a:r>
            <a:endParaRPr lang="en-GB" sz="3200" b="1">
              <a:solidFill>
                <a:schemeClr val="bg1"/>
              </a:solidFill>
            </a:endParaRP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6781800" y="838200"/>
            <a:ext cx="1828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Bank</a:t>
            </a:r>
            <a:endParaRPr lang="en-GB" sz="3200" b="1">
              <a:solidFill>
                <a:schemeClr val="bg1"/>
              </a:solidFill>
            </a:endParaRP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1447800" y="838200"/>
            <a:ext cx="1981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Customer</a:t>
            </a:r>
            <a:endParaRPr lang="en-GB" sz="3200" b="1">
              <a:solidFill>
                <a:schemeClr val="bg1"/>
              </a:solidFill>
            </a:endParaRP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3581400" y="5257800"/>
            <a:ext cx="2667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Central</a:t>
            </a:r>
            <a:r>
              <a:rPr lang="en-US" sz="3200" b="1"/>
              <a:t> </a:t>
            </a:r>
            <a:r>
              <a:rPr lang="en-US" sz="3200" b="1">
                <a:solidFill>
                  <a:schemeClr val="bg1"/>
                </a:solidFill>
              </a:rPr>
              <a:t>Bank</a:t>
            </a:r>
            <a:endParaRPr lang="en-GB" sz="3200" b="1">
              <a:solidFill>
                <a:schemeClr val="bg1"/>
              </a:solidFill>
            </a:endParaRPr>
          </a:p>
        </p:txBody>
      </p:sp>
      <p:sp>
        <p:nvSpPr>
          <p:cNvPr id="8220" name="Line 28"/>
          <p:cNvSpPr>
            <a:spLocks noChangeShapeType="1"/>
          </p:cNvSpPr>
          <p:nvPr/>
        </p:nvSpPr>
        <p:spPr bwMode="auto">
          <a:xfrm>
            <a:off x="2743200" y="1905000"/>
            <a:ext cx="838200" cy="685800"/>
          </a:xfrm>
          <a:prstGeom prst="line">
            <a:avLst/>
          </a:prstGeom>
          <a:noFill/>
          <a:ln w="730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TT"/>
          </a:p>
        </p:txBody>
      </p:sp>
      <p:sp>
        <p:nvSpPr>
          <p:cNvPr id="8221" name="Line 29"/>
          <p:cNvSpPr>
            <a:spLocks noChangeShapeType="1"/>
          </p:cNvSpPr>
          <p:nvPr/>
        </p:nvSpPr>
        <p:spPr bwMode="auto">
          <a:xfrm flipH="1">
            <a:off x="6172200" y="1828800"/>
            <a:ext cx="838200" cy="762000"/>
          </a:xfrm>
          <a:prstGeom prst="line">
            <a:avLst/>
          </a:prstGeom>
          <a:noFill/>
          <a:ln w="730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TT"/>
          </a:p>
        </p:txBody>
      </p:sp>
      <p:sp>
        <p:nvSpPr>
          <p:cNvPr id="8223" name="Line 31"/>
          <p:cNvSpPr>
            <a:spLocks noChangeShapeType="1"/>
          </p:cNvSpPr>
          <p:nvPr/>
        </p:nvSpPr>
        <p:spPr bwMode="auto">
          <a:xfrm flipH="1" flipV="1">
            <a:off x="4953000" y="4267200"/>
            <a:ext cx="0" cy="609600"/>
          </a:xfrm>
          <a:prstGeom prst="line">
            <a:avLst/>
          </a:prstGeom>
          <a:noFill/>
          <a:ln w="730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TT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67CB1-D8E2-4D4F-977B-107E605FC34D}" type="datetime3">
              <a:rPr lang="en-GB"/>
              <a:pPr/>
              <a:t>30 June, 2011</a:t>
            </a:fld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6EA08-1CE4-42A3-B918-C1DA0796D9ED}" type="slidenum">
              <a:rPr lang="en-GB"/>
              <a:pPr/>
              <a:t>6</a:t>
            </a:fld>
            <a:endParaRPr lang="en-GB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Reduced Conversions</a:t>
            </a:r>
            <a:endParaRPr lang="en-GB"/>
          </a:p>
        </p:txBody>
      </p:sp>
      <p:graphicFrame>
        <p:nvGraphicFramePr>
          <p:cNvPr id="11271" name="Object 7"/>
          <p:cNvGraphicFramePr>
            <a:graphicFrameLocks noChangeAspect="1"/>
          </p:cNvGraphicFramePr>
          <p:nvPr>
            <p:ph idx="1"/>
          </p:nvPr>
        </p:nvGraphicFramePr>
        <p:xfrm>
          <a:off x="1066800" y="1981200"/>
          <a:ext cx="7772400" cy="4114800"/>
        </p:xfrm>
        <a:graphic>
          <a:graphicData uri="http://schemas.openxmlformats.org/presentationml/2006/ole">
            <p:oleObj spid="_x0000_s11271" name="Chart" r:id="rId3" imgW="7772400" imgH="4114800" progId="MSGraph.Chart.8">
              <p:embed followColorScheme="full"/>
            </p:oleObj>
          </a:graphicData>
        </a:graphic>
      </p:graphicFrame>
      <p:pic>
        <p:nvPicPr>
          <p:cNvPr id="11273" name="Picture 9" descr="Intercommercial Bank Limited">
            <a:hlinkClick r:id="rId4" tooltip="IBL Homepage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33800" y="6400800"/>
            <a:ext cx="2743200" cy="45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6C50C-8560-4DD0-B639-CA7AB1255FD9}" type="datetime3">
              <a:rPr lang="en-GB"/>
              <a:pPr/>
              <a:t>30 June, 2011</a:t>
            </a:fld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2D44F-6267-4AB4-A3C1-03FDEABD05FE}" type="slidenum">
              <a:rPr lang="en-GB"/>
              <a:pPr/>
              <a:t>7</a:t>
            </a:fld>
            <a:endParaRPr lang="en-GB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458200" cy="1143000"/>
          </a:xfrm>
        </p:spPr>
        <p:txBody>
          <a:bodyPr/>
          <a:lstStyle/>
          <a:p>
            <a:r>
              <a:rPr lang="en-US"/>
              <a:t>Increased Purchases from CBTT</a:t>
            </a:r>
            <a:endParaRPr lang="en-GB"/>
          </a:p>
        </p:txBody>
      </p:sp>
      <p:graphicFrame>
        <p:nvGraphicFramePr>
          <p:cNvPr id="14340" name="Object 4"/>
          <p:cNvGraphicFramePr>
            <a:graphicFrameLocks noChangeAspect="1"/>
          </p:cNvGraphicFramePr>
          <p:nvPr>
            <p:ph idx="1"/>
          </p:nvPr>
        </p:nvGraphicFramePr>
        <p:xfrm>
          <a:off x="1066800" y="1981200"/>
          <a:ext cx="7772400" cy="4114800"/>
        </p:xfrm>
        <a:graphic>
          <a:graphicData uri="http://schemas.openxmlformats.org/presentationml/2006/ole">
            <p:oleObj spid="_x0000_s14340" name="Chart" r:id="rId3" imgW="7772400" imgH="4114800" progId="MSGraph.Chart.8">
              <p:embed followColorScheme="full"/>
            </p:oleObj>
          </a:graphicData>
        </a:graphic>
      </p:graphicFrame>
      <p:pic>
        <p:nvPicPr>
          <p:cNvPr id="14341" name="Picture 5" descr="Intercommercial Bank Limited">
            <a:hlinkClick r:id="rId4" tooltip="IBL Homepage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33800" y="6400800"/>
            <a:ext cx="2743200" cy="45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DDF4C-3E19-4368-82B0-2D8C78413017}" type="datetime3">
              <a:rPr lang="en-GB"/>
              <a:pPr/>
              <a:t>30 June, 2011</a:t>
            </a:fld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B820B-C863-4AAF-A4A1-519242AD1F88}" type="slidenum">
              <a:rPr lang="en-GB"/>
              <a:pPr/>
              <a:t>8</a:t>
            </a:fld>
            <a:endParaRPr lang="en-GB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TTD/USD Rate Movement</a:t>
            </a:r>
            <a:endParaRPr lang="en-GB"/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>
            <p:ph idx="1"/>
          </p:nvPr>
        </p:nvGraphicFramePr>
        <p:xfrm>
          <a:off x="1066800" y="1981200"/>
          <a:ext cx="7772400" cy="4114800"/>
        </p:xfrm>
        <a:graphic>
          <a:graphicData uri="http://schemas.openxmlformats.org/presentationml/2006/ole">
            <p:oleObj spid="_x0000_s16388" name="Chart" r:id="rId3" imgW="7772400" imgH="4114800" progId="MSGraph.Chart.8">
              <p:embed followColorScheme="full"/>
            </p:oleObj>
          </a:graphicData>
        </a:graphic>
      </p:graphicFrame>
      <p:pic>
        <p:nvPicPr>
          <p:cNvPr id="16389" name="Picture 5" descr="Intercommercial Bank Limited">
            <a:hlinkClick r:id="rId4" tooltip="IBL Homepage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33800" y="6400800"/>
            <a:ext cx="2743200" cy="45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37892-A24C-448F-BEA2-4F6BA6A9BCF6}" type="datetime3">
              <a:rPr lang="en-GB"/>
              <a:pPr/>
              <a:t>30 June, 2011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D5912-C96A-48B7-9F0A-94CCA97E3698}" type="slidenum">
              <a:rPr lang="en-GB"/>
              <a:pPr/>
              <a:t>9</a:t>
            </a:fld>
            <a:endParaRPr lang="en-GB"/>
          </a:p>
        </p:txBody>
      </p:sp>
      <p:pic>
        <p:nvPicPr>
          <p:cNvPr id="23558" name="Picture 6" descr="Intercommercial Bank Limited">
            <a:hlinkClick r:id="rId2" tooltip="IBL Homepag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6400800"/>
            <a:ext cx="2743200" cy="457200"/>
          </a:xfrm>
          <a:prstGeom prst="rect">
            <a:avLst/>
          </a:prstGeom>
          <a:noFill/>
        </p:spPr>
      </p:pic>
      <p:pic>
        <p:nvPicPr>
          <p:cNvPr id="23559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0"/>
            <a:ext cx="82296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868686"/>
      </a:dk1>
      <a:lt1>
        <a:srgbClr val="FFFFFF"/>
      </a:lt1>
      <a:dk2>
        <a:srgbClr val="000000"/>
      </a:dk2>
      <a:lt2>
        <a:srgbClr val="FFFF00"/>
      </a:lt2>
      <a:accent1>
        <a:srgbClr val="66FF33"/>
      </a:accent1>
      <a:accent2>
        <a:srgbClr val="CC3300"/>
      </a:accent2>
      <a:accent3>
        <a:srgbClr val="AAAAAA"/>
      </a:accent3>
      <a:accent4>
        <a:srgbClr val="DADADA"/>
      </a:accent4>
      <a:accent5>
        <a:srgbClr val="B8FFAD"/>
      </a:accent5>
      <a:accent6>
        <a:srgbClr val="B92D00"/>
      </a:accent6>
      <a:hlink>
        <a:srgbClr val="0000FF"/>
      </a:hlink>
      <a:folHlink>
        <a:srgbClr val="008080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868686"/>
        </a:dk1>
        <a:lt1>
          <a:srgbClr val="FFFFFF"/>
        </a:lt1>
        <a:dk2>
          <a:srgbClr val="000000"/>
        </a:dk2>
        <a:lt2>
          <a:srgbClr val="FFFF00"/>
        </a:lt2>
        <a:accent1>
          <a:srgbClr val="66FF33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B8FFAD"/>
        </a:accent5>
        <a:accent6>
          <a:srgbClr val="B92D00"/>
        </a:accent6>
        <a:hlink>
          <a:srgbClr val="0000FF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9966FF"/>
        </a:dk2>
        <a:lt2>
          <a:srgbClr val="CBCBCB"/>
        </a:lt2>
        <a:accent1>
          <a:srgbClr val="6699FF"/>
        </a:accent1>
        <a:accent2>
          <a:srgbClr val="777777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6B6B6B"/>
        </a:accent6>
        <a:hlink>
          <a:srgbClr val="00CCCC"/>
        </a:hlink>
        <a:folHlink>
          <a:srgbClr val="FF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1791</TotalTime>
  <Words>180</Words>
  <Application>Microsoft Office PowerPoint</Application>
  <PresentationFormat>On-screen Show (4:3)</PresentationFormat>
  <Paragraphs>65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Default Design</vt:lpstr>
      <vt:lpstr>Chart</vt:lpstr>
      <vt:lpstr>What Foreign Exchange Risk?</vt:lpstr>
      <vt:lpstr>Objectives</vt:lpstr>
      <vt:lpstr>Key Market Characteristics</vt:lpstr>
      <vt:lpstr>Key Market Characteristics</vt:lpstr>
      <vt:lpstr>Slide 5</vt:lpstr>
      <vt:lpstr>Reduced Conversions</vt:lpstr>
      <vt:lpstr>Increased Purchases from CBTT</vt:lpstr>
      <vt:lpstr>TTD/USD Rate Movement</vt:lpstr>
      <vt:lpstr>Slide 9</vt:lpstr>
      <vt:lpstr>Slide 10</vt:lpstr>
      <vt:lpstr>Slide 11</vt:lpstr>
      <vt:lpstr>Challenges</vt:lpstr>
      <vt:lpstr>What is needed?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Foreign Exchange Risk?</dc:title>
  <dc:creator>dmsuser</dc:creator>
  <cp:lastModifiedBy>bbf4</cp:lastModifiedBy>
  <cp:revision>14</cp:revision>
  <cp:lastPrinted>1601-01-01T00:00:00Z</cp:lastPrinted>
  <dcterms:created xsi:type="dcterms:W3CDTF">1601-01-01T00:00:00Z</dcterms:created>
  <dcterms:modified xsi:type="dcterms:W3CDTF">2011-06-30T19:35:00Z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TC010689801033</vt:lpwstr>
  </property>
</Properties>
</file>